
<file path=[Content_Types].xml><?xml version="1.0" encoding="utf-8"?>
<Types xmlns="http://schemas.openxmlformats.org/package/2006/content-types">
  <Default Extension="png" ContentType="image/png"/>
  <Default Extension="mp3" ContentType="audio/m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321" r:id="rId3"/>
    <p:sldId id="258" r:id="rId4"/>
    <p:sldId id="322" r:id="rId5"/>
    <p:sldId id="323" r:id="rId6"/>
    <p:sldId id="324" r:id="rId7"/>
    <p:sldId id="335" r:id="rId8"/>
    <p:sldId id="339" r:id="rId9"/>
    <p:sldId id="340" r:id="rId10"/>
    <p:sldId id="336" r:id="rId11"/>
    <p:sldId id="327" r:id="rId12"/>
    <p:sldId id="338" r:id="rId13"/>
    <p:sldId id="326" r:id="rId14"/>
    <p:sldId id="325" r:id="rId15"/>
    <p:sldId id="328" r:id="rId16"/>
    <p:sldId id="329" r:id="rId17"/>
    <p:sldId id="337" r:id="rId18"/>
    <p:sldId id="333" r:id="rId19"/>
    <p:sldId id="303" r:id="rId20"/>
    <p:sldId id="264" r:id="rId21"/>
    <p:sldId id="331" r:id="rId22"/>
    <p:sldId id="334" r:id="rId23"/>
    <p:sldId id="332" r:id="rId24"/>
    <p:sldId id="330" r:id="rId25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89586E-9AE2-4E89-BEBE-488BC1574881}">
          <p14:sldIdLst>
            <p14:sldId id="256"/>
            <p14:sldId id="321"/>
            <p14:sldId id="258"/>
            <p14:sldId id="322"/>
            <p14:sldId id="323"/>
            <p14:sldId id="324"/>
            <p14:sldId id="335"/>
            <p14:sldId id="339"/>
            <p14:sldId id="340"/>
            <p14:sldId id="336"/>
            <p14:sldId id="327"/>
            <p14:sldId id="338"/>
            <p14:sldId id="326"/>
            <p14:sldId id="325"/>
            <p14:sldId id="328"/>
            <p14:sldId id="329"/>
            <p14:sldId id="337"/>
            <p14:sldId id="333"/>
            <p14:sldId id="303"/>
            <p14:sldId id="264"/>
            <p14:sldId id="331"/>
            <p14:sldId id="334"/>
            <p14:sldId id="332"/>
            <p14:sldId id="330"/>
          </p14:sldIdLst>
        </p14:section>
        <p14:section name="APPENDIX" id="{19907E42-BDD1-4BFF-A82E-69C24E010B9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8080"/>
    <a:srgbClr val="22C0BC"/>
    <a:srgbClr val="16A8BC"/>
    <a:srgbClr val="FFFFFF"/>
    <a:srgbClr val="000000"/>
    <a:srgbClr val="10A8BC"/>
    <a:srgbClr val="B4D020"/>
    <a:srgbClr val="053238"/>
    <a:srgbClr val="0B2E5D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92011" autoAdjust="0"/>
  </p:normalViewPr>
  <p:slideViewPr>
    <p:cSldViewPr snapToGrid="0" snapToObjects="1">
      <p:cViewPr>
        <p:scale>
          <a:sx n="94" d="100"/>
          <a:sy n="94" d="100"/>
        </p:scale>
        <p:origin x="1166" y="2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-16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E21-AA1D-BE49-8829-DEA10D5CF4C8}" type="datetimeFigureOut">
              <a:rPr lang="it-IT" smtClean="0"/>
              <a:t>21/11/2018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8DF2B-E534-A049-A267-F065CD45830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890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D68F-7DBE-1C48-BC1F-E6A07B52C7E0}" type="datetimeFigureOut">
              <a:rPr lang="it-IT" smtClean="0"/>
              <a:t>21/11/2018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7627C-DB68-9A4D-8B30-F0E92B6BDF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32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627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Spezzare in 3 slide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5083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Cosa andate</a:t>
            </a:r>
            <a:r>
              <a:rPr lang="it-IT" baseline="0" dirty="0" smtClean="0"/>
              <a:t> a fare voi oggi.</a:t>
            </a:r>
          </a:p>
          <a:p>
            <a:r>
              <a:rPr lang="it-IT" baseline="0" dirty="0" smtClean="0"/>
              <a:t>&lt;immsgine e contesto odiessea nello spazio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385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0557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«Cos’è </a:t>
            </a:r>
            <a:r>
              <a:rPr lang="it-IT" dirty="0" smtClean="0"/>
              <a:t>Iot</a:t>
            </a:r>
            <a:r>
              <a:rPr lang="it-IT" dirty="0" smtClean="0"/>
              <a:t>?»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2391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570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Aggiungere Service Bus (queue e topic)</a:t>
            </a:r>
            <a:r>
              <a:rPr lang="it-IT" baseline="0" dirty="0" smtClean="0"/>
              <a:t> e aprofondire ogni servizio (1 slide x servizio)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720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Dire</a:t>
            </a:r>
            <a:r>
              <a:rPr lang="it-IT" baseline="0" dirty="0" smtClean="0"/>
              <a:t> che la coda ha una certa capienza e che i messaggi hanno una scadenza (tutto configurabile)</a:t>
            </a:r>
          </a:p>
          <a:p>
            <a:r>
              <a:rPr lang="it-IT" baseline="0" dirty="0" smtClean="0"/>
              <a:t>«Per l’hands-on vi verrà dato un consumer group, ovvero </a:t>
            </a:r>
            <a:r>
              <a:rPr lang="it-IT" baseline="0" dirty="0" smtClean="0"/>
              <a:t>teamXX</a:t>
            </a:r>
            <a:r>
              <a:rPr lang="it-IT" baseline="0" dirty="0" smtClean="0"/>
              <a:t>»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1432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3242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Partire </a:t>
            </a:r>
            <a:r>
              <a:rPr lang="it-IT" dirty="0" smtClean="0"/>
              <a:t>dall’identity, twin,</a:t>
            </a:r>
            <a:r>
              <a:rPr lang="it-IT" baseline="0" dirty="0" smtClean="0"/>
              <a:t> device methods e poi d2c e </a:t>
            </a:r>
            <a:r>
              <a:rPr lang="it-IT" baseline="0" dirty="0" smtClean="0"/>
              <a:t>c2d. </a:t>
            </a:r>
            <a:br>
              <a:rPr lang="it-IT" baseline="0" dirty="0" smtClean="0"/>
            </a:br>
            <a:r>
              <a:rPr lang="it-IT" baseline="0" dirty="0" smtClean="0"/>
              <a:t>Spezzare slide in due: iniziare con una slide di creazione di un iot hub da portale azure, registrazione di un device e poi parlare della parte in giallo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8509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Spezzare slide a blocchi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110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Aggiungere definizioni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259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ORANGE/%3E%20Orange/16-9/Orange-Reply-Gradient_Orange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ORANGE/%3E%20Orange/16-9/Orange-Reply-Gradient_Orange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ORANGE/%3E%20Orange/16-9/Orange-Reply-Gradient_Orange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ORANGE/%3E%20Orange/16-9/Orange-Reply-Gradient_Orange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ORANGE/%3E%20Orange/16-9/Orange-Reply-Gradient_Orange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3852" y="799311"/>
            <a:ext cx="7585611" cy="2412171"/>
          </a:xfrm>
        </p:spPr>
        <p:txBody>
          <a:bodyPr anchor="b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it-IT" sz="6000" i="0" u="none" kern="1200" cap="all" spc="-100" dirty="0" smtClean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INSERT YOUR</a:t>
            </a:r>
            <a:br>
              <a:rPr lang="it-IT" dirty="0" smtClean="0"/>
            </a:br>
            <a:r>
              <a:rPr lang="it-IT" dirty="0" smtClean="0"/>
              <a:t>TITLE HERE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3375892"/>
            <a:ext cx="7585612" cy="328820"/>
          </a:xfrm>
        </p:spPr>
        <p:txBody>
          <a:bodyPr lIns="0" bIns="0" anchor="t">
            <a:noAutofit/>
          </a:bodyPr>
          <a:lstStyle>
            <a:lvl1pPr marL="0" indent="0" algn="l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3811"/>
            <a:ext cx="888029" cy="27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2" y="1437651"/>
            <a:ext cx="381526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06754" y="1437651"/>
            <a:ext cx="3835261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8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6"/>
          <p:cNvSpPr/>
          <p:nvPr userDrawn="1"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0" y="1250541"/>
            <a:ext cx="9144000" cy="2629091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10" name="Rettangolo 7"/>
          <p:cNvSpPr/>
          <p:nvPr userDrawn="1"/>
        </p:nvSpPr>
        <p:spPr>
          <a:xfrm>
            <a:off x="0" y="3879632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Bild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21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Image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4025590" y="1417013"/>
            <a:ext cx="5118410" cy="3036887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it-IT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8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32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Gradient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2" name="Immagine 1"/>
          <p:cNvPicPr>
            <a:picLocks noChangeAspect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395" y="1496815"/>
            <a:ext cx="5114604" cy="2876965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352740" y="2858737"/>
            <a:ext cx="4616786" cy="619319"/>
          </a:xfrm>
        </p:spPr>
        <p:txBody>
          <a:bodyPr anchor="t"/>
          <a:lstStyle>
            <a:lvl1pPr>
              <a:defRPr sz="4000" cap="all" spc="-100">
                <a:solidFill>
                  <a:srgbClr val="FFFFFF"/>
                </a:solidFill>
                <a:latin typeface="Arial Black"/>
                <a:cs typeface="Arial Black"/>
              </a:defRPr>
            </a:lvl1pPr>
            <a:lvl2pPr>
              <a:defRPr sz="4000">
                <a:latin typeface="Arial Black"/>
                <a:cs typeface="Arial Black"/>
              </a:defRPr>
            </a:lvl2pPr>
            <a:lvl3pPr>
              <a:defRPr sz="4000">
                <a:latin typeface="Arial Black"/>
                <a:cs typeface="Arial Black"/>
              </a:defRPr>
            </a:lvl3pPr>
            <a:lvl4pPr>
              <a:defRPr sz="4000">
                <a:latin typeface="Arial Black"/>
                <a:cs typeface="Arial Black"/>
              </a:defRPr>
            </a:lvl4pPr>
            <a:lvl5pPr>
              <a:defRPr sz="4000">
                <a:latin typeface="Arial Black"/>
                <a:cs typeface="Arial Black"/>
              </a:defRPr>
            </a:lvl5pPr>
            <a:lvl6pPr>
              <a:defRPr sz="4000">
                <a:latin typeface="Arial Black"/>
                <a:cs typeface="Arial Black"/>
              </a:defRPr>
            </a:lvl6pPr>
            <a:lvl7pPr>
              <a:defRPr sz="4000">
                <a:latin typeface="Arial Black"/>
                <a:cs typeface="Arial Black"/>
              </a:defRPr>
            </a:lvl7pPr>
            <a:lvl8pPr>
              <a:defRPr sz="4000">
                <a:latin typeface="Arial Black"/>
                <a:cs typeface="Arial Black"/>
              </a:defRPr>
            </a:lvl8pPr>
            <a:lvl9pPr>
              <a:defRPr sz="4000">
                <a:latin typeface="Arial Black"/>
                <a:cs typeface="Arial Black"/>
              </a:defRPr>
            </a:lvl9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352740" y="1903019"/>
            <a:ext cx="4616786" cy="320156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 marL="0" indent="0">
              <a:buFont typeface="+mj-lt"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 typeface="+mj-lt"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buFont typeface="+mj-lt"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Font typeface="+mj-lt"/>
              <a:buNone/>
              <a:defRPr sz="1400">
                <a:solidFill>
                  <a:schemeClr val="tx1"/>
                </a:solidFill>
              </a:defRPr>
            </a:lvl5pPr>
            <a:lvl6pPr marL="0" indent="0">
              <a:buFont typeface="+mj-lt"/>
              <a:buNone/>
              <a:defRPr sz="1400">
                <a:solidFill>
                  <a:schemeClr val="tx1"/>
                </a:solidFill>
              </a:defRPr>
            </a:lvl6pPr>
            <a:lvl7pPr marL="0" indent="0">
              <a:buFont typeface="+mj-lt"/>
              <a:buNone/>
              <a:defRPr sz="1400">
                <a:solidFill>
                  <a:schemeClr val="tx1"/>
                </a:solidFill>
              </a:defRPr>
            </a:lvl7pPr>
            <a:lvl8pPr marL="0" indent="0">
              <a:buFont typeface="+mj-lt"/>
              <a:buNone/>
              <a:defRPr sz="1400">
                <a:solidFill>
                  <a:schemeClr val="tx1"/>
                </a:solidFill>
              </a:defRPr>
            </a:lvl8pPr>
            <a:lvl9pPr marL="0" indent="0">
              <a:buFont typeface="+mj-lt"/>
              <a:buNone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dirty="0" smtClean="0"/>
              <a:t>Basic text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11" name="Bild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35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156023" y="2010229"/>
            <a:ext cx="7003440" cy="1321697"/>
          </a:xfrm>
        </p:spPr>
        <p:txBody>
          <a:bodyPr anchor="ctr"/>
          <a:lstStyle>
            <a:lvl1pPr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6022" y="3375892"/>
            <a:ext cx="7003441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3811"/>
            <a:ext cx="888029" cy="27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in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462213"/>
          </a:xfrm>
        </p:spPr>
        <p:txBody>
          <a:bodyPr/>
          <a:lstStyle>
            <a:lvl1pPr marL="500063" indent="-500063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/>
            </a:lvl1pPr>
            <a:lvl2pPr marL="982663" indent="-490538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cap="none">
                <a:solidFill>
                  <a:schemeClr val="tx1"/>
                </a:solidFill>
              </a:defRPr>
            </a:lvl2pPr>
            <a:lvl3pPr marL="1431925" indent="-450850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sz="1600">
                <a:solidFill>
                  <a:schemeClr val="tx1"/>
                </a:solidFill>
              </a:defRPr>
            </a:lvl3pPr>
            <a:lvl4pPr marL="1371600" indent="-342900">
              <a:buFont typeface="+mj-lt"/>
              <a:buAutoNum type="arabicPeriod"/>
              <a:defRPr/>
            </a:lvl4pPr>
            <a:lvl5pPr marL="17145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pic>
        <p:nvPicPr>
          <p:cNvPr id="8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b"/>
          <a:lstStyle>
            <a:lvl1pPr algn="ctr"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SECTION </a:t>
            </a:r>
            <a:br>
              <a:rPr lang="it-IT" dirty="0" smtClean="0"/>
            </a:br>
            <a:r>
              <a:rPr lang="it-IT" dirty="0" smtClean="0"/>
              <a:t>SLIDE</a:t>
            </a:r>
            <a:endParaRPr lang="en-US" dirty="0"/>
          </a:p>
        </p:txBody>
      </p:sp>
      <p:pic>
        <p:nvPicPr>
          <p:cNvPr id="5" name="Bild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t"/>
          <a:lstStyle>
            <a:lvl1pPr algn="ctr">
              <a:lnSpc>
                <a:spcPct val="80000"/>
              </a:lnSpc>
              <a:defRPr lang="en-US" sz="54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de-DE" dirty="0" smtClean="0"/>
              <a:t>STATEMENT </a:t>
            </a:r>
            <a:br>
              <a:rPr lang="de-DE" dirty="0" smtClean="0"/>
            </a:br>
            <a:r>
              <a:rPr lang="de-DE" dirty="0" smtClean="0"/>
              <a:t>CHART FOR IMPORTANT </a:t>
            </a:r>
            <a:br>
              <a:rPr lang="de-DE" dirty="0" smtClean="0"/>
            </a:br>
            <a:r>
              <a:rPr lang="de-DE" dirty="0" smtClean="0"/>
              <a:t>POINTS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ith Background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 userDrawn="1"/>
        </p:nvPicPr>
        <p:blipFill rotWithShape="1">
          <a:blip r:embed="rId2"/>
          <a:srcRect t="-114" b="24638"/>
          <a:stretch/>
        </p:blipFill>
        <p:spPr>
          <a:xfrm>
            <a:off x="0" y="-7749"/>
            <a:ext cx="9144000" cy="5174110"/>
          </a:xfrm>
          <a:prstGeom prst="rect">
            <a:avLst/>
          </a:prstGeom>
        </p:spPr>
      </p:pic>
      <p:sp>
        <p:nvSpPr>
          <p:cNvPr id="8" name="Rechteck 6"/>
          <p:cNvSpPr/>
          <p:nvPr userDrawn="1"/>
        </p:nvSpPr>
        <p:spPr>
          <a:xfrm>
            <a:off x="0" y="1"/>
            <a:ext cx="9144000" cy="5166360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9" name="Bild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51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11"/>
          <p:cNvPicPr>
            <a:picLocks noChangeAspect="1"/>
          </p:cNvPicPr>
          <p:nvPr userDrawn="1"/>
        </p:nvPicPr>
        <p:blipFill rotWithShape="1">
          <a:blip r:embed="rId2"/>
          <a:srcRect t="-1" r="11734" b="25474"/>
          <a:stretch/>
        </p:blipFill>
        <p:spPr>
          <a:xfrm>
            <a:off x="-1" y="0"/>
            <a:ext cx="9144000" cy="5135526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hteck 6"/>
          <p:cNvSpPr/>
          <p:nvPr userDrawn="1"/>
        </p:nvSpPr>
        <p:spPr>
          <a:xfrm>
            <a:off x="0" y="-9843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8" name="Bild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841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0" hasCustomPrompt="1"/>
          </p:nvPr>
        </p:nvSpPr>
        <p:spPr>
          <a:xfrm>
            <a:off x="573852" y="1401951"/>
            <a:ext cx="7968163" cy="3041814"/>
          </a:xfrm>
        </p:spPr>
        <p:txBody>
          <a:bodyPr lIns="0" bIns="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/>
            </a:lvl4pPr>
            <a:lvl6pPr>
              <a:defRPr sz="1700"/>
            </a:lvl6pPr>
            <a:lvl7pPr marL="180000" indent="-180000">
              <a:buClr>
                <a:schemeClr val="tx2"/>
              </a:buClr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>
              <a:buAutoNum type="arabicPeriod"/>
              <a:defRPr/>
            </a:lvl8pPr>
            <a:lvl9pPr>
              <a:defRPr sz="17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483" y="4733845"/>
            <a:ext cx="361532" cy="3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4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45720" rIns="91440" bIns="0" rtlCol="0" anchor="t">
            <a:noAutofit/>
          </a:bodyPr>
          <a:lstStyle/>
          <a:p>
            <a:r>
              <a:rPr lang="it-IT" dirty="0" smtClean="0"/>
              <a:t>CLICK TO CHANGE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6782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Fist </a:t>
            </a:r>
            <a:r>
              <a:rPr lang="it-IT" dirty="0" err="1" smtClean="0"/>
              <a:t>numbered</a:t>
            </a:r>
            <a:r>
              <a:rPr lang="it-IT" smtClean="0"/>
              <a:t> text</a:t>
            </a:r>
            <a:endParaRPr lang="it-IT" dirty="0" smtClean="0"/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1" r:id="rId4"/>
    <p:sldLayoutId id="2147483677" r:id="rId5"/>
    <p:sldLayoutId id="2147483683" r:id="rId6"/>
    <p:sldLayoutId id="2147483684" r:id="rId7"/>
    <p:sldLayoutId id="2147483666" r:id="rId8"/>
    <p:sldLayoutId id="2147483680" r:id="rId9"/>
    <p:sldLayoutId id="2147483664" r:id="rId10"/>
    <p:sldLayoutId id="2147483685" r:id="rId11"/>
    <p:sldLayoutId id="2147483678" r:id="rId12"/>
    <p:sldLayoutId id="2147483679" r:id="rId13"/>
    <p:sldLayoutId id="2147483667" r:id="rId14"/>
    <p:sldLayoutId id="2147483671" r:id="rId15"/>
  </p:sldLayoutIdLst>
  <p:hf sldNum="0" hdr="0" ft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itchFamily="34" charset="0"/>
        <a:buNone/>
        <a:defRPr sz="1800" b="0" i="0" kern="1200" cap="all">
          <a:solidFill>
            <a:schemeClr val="tx2"/>
          </a:solidFill>
          <a:latin typeface="Arial"/>
          <a:ea typeface="+mn-ea"/>
          <a:cs typeface="Arial"/>
        </a:defRPr>
      </a:lvl2pPr>
      <a:lvl3pPr marL="0" indent="0" algn="l" defTabSz="914400" rtl="0" eaLnBrk="1" latinLnBrk="0" hangingPunct="1">
        <a:lnSpc>
          <a:spcPct val="120000"/>
        </a:lnSpc>
        <a:spcBef>
          <a:spcPts val="600"/>
        </a:spcBef>
        <a:buFont typeface="Arial" pitchFamily="34" charset="0"/>
        <a:buNone/>
        <a:defRPr sz="1400" b="0" i="0" kern="1200">
          <a:solidFill>
            <a:schemeClr val="tx2"/>
          </a:solidFill>
          <a:latin typeface="Arial"/>
          <a:ea typeface="+mn-ea"/>
          <a:cs typeface="Arial"/>
        </a:defRPr>
      </a:lvl3pPr>
      <a:lvl4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+mj-lt"/>
        <a:buAutoNum type="arabicPeriod"/>
        <a:defRPr lang="it-IT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Uz3HEb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oHTLcv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4QsYpF" TargetMode="Externa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rqjLTv" TargetMode="External"/><Relationship Id="rId2" Type="http://schemas.openxmlformats.org/officeDocument/2006/relationships/hyperlink" Target="https://goo.gl/eucTrp" TargetMode="Externa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5.png"/><Relationship Id="rId5" Type="http://schemas.openxmlformats.org/officeDocument/2006/relationships/image" Target="../media/image2.emf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Azure iot hub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Raffaele Aldrigo | Backend developer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31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Power bi</a:t>
            </a:r>
            <a:endParaRPr lang="it-IT" dirty="0"/>
          </a:p>
        </p:txBody>
      </p:sp>
      <p:pic>
        <p:nvPicPr>
          <p:cNvPr id="5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" y="1963225"/>
            <a:ext cx="9141670" cy="2678224"/>
          </a:xfrm>
          <a:prstGeom prst="rect">
            <a:avLst/>
          </a:prstGeom>
        </p:spPr>
      </p:pic>
      <p:sp>
        <p:nvSpPr>
          <p:cNvPr id="6" name="CasellaDiTesto 4"/>
          <p:cNvSpPr txBox="1"/>
          <p:nvPr/>
        </p:nvSpPr>
        <p:spPr>
          <a:xfrm>
            <a:off x="231818" y="969294"/>
            <a:ext cx="8610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Gather and process data from various sources (</a:t>
            </a:r>
            <a:r>
              <a:rPr lang="en-US" sz="1600" b="1" dirty="0" smtClean="0"/>
              <a:t>ETL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Visualize data by making dashboards accessible on all devices!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6592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850" y="622315"/>
            <a:ext cx="7968163" cy="266461"/>
          </a:xfrm>
        </p:spPr>
        <p:txBody>
          <a:bodyPr/>
          <a:lstStyle/>
          <a:p>
            <a:r>
              <a:rPr lang="it-IT" dirty="0" smtClean="0"/>
              <a:t>Queue</a:t>
            </a:r>
            <a:endParaRPr lang="it-IT" dirty="0"/>
          </a:p>
        </p:txBody>
      </p:sp>
      <p:sp>
        <p:nvSpPr>
          <p:cNvPr id="7" name="Horizontal Scroll 6"/>
          <p:cNvSpPr/>
          <p:nvPr/>
        </p:nvSpPr>
        <p:spPr>
          <a:xfrm>
            <a:off x="718019" y="1852144"/>
            <a:ext cx="1221246" cy="423447"/>
          </a:xfrm>
          <a:prstGeom prst="horizontalScroll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message</a:t>
            </a:r>
            <a:endParaRPr lang="it-IT" dirty="0"/>
          </a:p>
        </p:txBody>
      </p:sp>
      <p:sp>
        <p:nvSpPr>
          <p:cNvPr id="8" name="Flowchart: Direct Access Storage 7"/>
          <p:cNvSpPr/>
          <p:nvPr/>
        </p:nvSpPr>
        <p:spPr>
          <a:xfrm>
            <a:off x="2778228" y="1793844"/>
            <a:ext cx="1779705" cy="540048"/>
          </a:xfrm>
          <a:prstGeom prst="flowChartMagneticDrum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Queue</a:t>
            </a:r>
            <a:endParaRPr lang="it-IT" dirty="0"/>
          </a:p>
        </p:txBody>
      </p:sp>
      <p:cxnSp>
        <p:nvCxnSpPr>
          <p:cNvPr id="10" name="Straight Arrow Connector 9"/>
          <p:cNvCxnSpPr>
            <a:stCxn id="7" idx="3"/>
            <a:endCxn id="8" idx="1"/>
          </p:cNvCxnSpPr>
          <p:nvPr/>
        </p:nvCxnSpPr>
        <p:spPr>
          <a:xfrm>
            <a:off x="1939265" y="2063868"/>
            <a:ext cx="83896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557933" y="2063867"/>
            <a:ext cx="83896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Horizontal Scroll 11"/>
          <p:cNvSpPr/>
          <p:nvPr/>
        </p:nvSpPr>
        <p:spPr>
          <a:xfrm>
            <a:off x="5396896" y="1852143"/>
            <a:ext cx="1221246" cy="423447"/>
          </a:xfrm>
          <a:prstGeom prst="horizontalScroll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message</a:t>
            </a:r>
            <a:endParaRPr lang="it-IT" dirty="0"/>
          </a:p>
        </p:txBody>
      </p:sp>
      <p:cxnSp>
        <p:nvCxnSpPr>
          <p:cNvPr id="19" name="Elbow Connector 18"/>
          <p:cNvCxnSpPr>
            <a:stCxn id="12" idx="2"/>
            <a:endCxn id="8" idx="2"/>
          </p:cNvCxnSpPr>
          <p:nvPr/>
        </p:nvCxnSpPr>
        <p:spPr>
          <a:xfrm rot="16200000" flipH="1" flipV="1">
            <a:off x="4782183" y="1108556"/>
            <a:ext cx="111233" cy="2339438"/>
          </a:xfrm>
          <a:prstGeom prst="bentConnector5">
            <a:avLst>
              <a:gd name="adj1" fmla="val 302065"/>
              <a:gd name="adj2" fmla="val 44032"/>
              <a:gd name="adj3" fmla="val 305515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3668081" y="1193711"/>
            <a:ext cx="2339438" cy="711363"/>
            <a:chOff x="3668081" y="1193711"/>
            <a:chExt cx="2339438" cy="711363"/>
          </a:xfrm>
        </p:grpSpPr>
        <p:cxnSp>
          <p:nvCxnSpPr>
            <p:cNvPr id="21" name="Elbow Connector 20"/>
            <p:cNvCxnSpPr>
              <a:stCxn id="12" idx="0"/>
              <a:endCxn id="8" idx="0"/>
            </p:cNvCxnSpPr>
            <p:nvPr/>
          </p:nvCxnSpPr>
          <p:spPr>
            <a:xfrm rot="5400000" flipH="1">
              <a:off x="4782185" y="679740"/>
              <a:ext cx="111230" cy="2339438"/>
            </a:xfrm>
            <a:prstGeom prst="bentConnector5">
              <a:avLst>
                <a:gd name="adj1" fmla="val 307591"/>
                <a:gd name="adj2" fmla="val 44032"/>
                <a:gd name="adj3" fmla="val 305520"/>
              </a:avLst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4294046" y="1193711"/>
              <a:ext cx="12764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/>
                <a:t>Dead letter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618142" y="1695570"/>
            <a:ext cx="2108547" cy="368298"/>
            <a:chOff x="6618142" y="1695570"/>
            <a:chExt cx="2108547" cy="368298"/>
          </a:xfrm>
        </p:grpSpPr>
        <p:cxnSp>
          <p:nvCxnSpPr>
            <p:cNvPr id="27" name="Straight Arrow Connector 26"/>
            <p:cNvCxnSpPr>
              <a:stCxn id="12" idx="3"/>
            </p:cNvCxnSpPr>
            <p:nvPr/>
          </p:nvCxnSpPr>
          <p:spPr>
            <a:xfrm>
              <a:off x="6618142" y="2063867"/>
              <a:ext cx="1415077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6756740" y="1695570"/>
              <a:ext cx="19699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/>
                <a:t>Complete / abbandon</a:t>
              </a:r>
            </a:p>
          </p:txBody>
        </p:sp>
      </p:grpSp>
      <p:sp>
        <p:nvSpPr>
          <p:cNvPr id="14" name="Sottotitolo 3"/>
          <p:cNvSpPr>
            <a:spLocks noGrp="1"/>
          </p:cNvSpPr>
          <p:nvPr>
            <p:ph type="subTitle" idx="1"/>
          </p:nvPr>
        </p:nvSpPr>
        <p:spPr>
          <a:xfrm>
            <a:off x="573852" y="280548"/>
            <a:ext cx="7968163" cy="328820"/>
          </a:xfrm>
        </p:spPr>
        <p:txBody>
          <a:bodyPr/>
          <a:lstStyle/>
          <a:p>
            <a:r>
              <a:rPr lang="it-IT" dirty="0" smtClean="0"/>
              <a:t>Service bus</a:t>
            </a:r>
            <a:endParaRPr lang="it-IT" dirty="0"/>
          </a:p>
        </p:txBody>
      </p:sp>
      <p:sp>
        <p:nvSpPr>
          <p:cNvPr id="3" name="Rectangle 2"/>
          <p:cNvSpPr/>
          <p:nvPr/>
        </p:nvSpPr>
        <p:spPr>
          <a:xfrm>
            <a:off x="573852" y="2995580"/>
            <a:ext cx="80510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Service bus is namespace container for queue (and topics)</a:t>
            </a:r>
          </a:p>
          <a:p>
            <a:r>
              <a:rPr lang="it-IT" dirty="0" smtClean="0"/>
              <a:t>Azure queue are LIFOs</a:t>
            </a:r>
          </a:p>
          <a:p>
            <a:endParaRPr lang="it-IT" dirty="0" smtClean="0"/>
          </a:p>
          <a:p>
            <a:r>
              <a:rPr lang="it-IT" dirty="0" smtClean="0"/>
              <a:t>A </a:t>
            </a:r>
            <a:r>
              <a:rPr lang="it-IT" dirty="0"/>
              <a:t>completed message is removed from the queue.</a:t>
            </a:r>
          </a:p>
        </p:txBody>
      </p:sp>
    </p:spTree>
    <p:extLst>
      <p:ext uri="{BB962C8B-B14F-4D97-AF65-F5344CB8AC3E}">
        <p14:creationId xmlns:p14="http://schemas.microsoft.com/office/powerpoint/2010/main" val="57618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hub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4106" y="825710"/>
            <a:ext cx="85969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Event Hubs provides message stream handling capability but has characteristics that are different from traditional enterprise messaging. Event Hubs capabilities are built around high throughput and event processing scenarios. </a:t>
            </a: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" y="2367000"/>
            <a:ext cx="4980215" cy="19870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10843" y="1742272"/>
            <a:ext cx="385354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</a:rPr>
              <a:t>Event producers</a:t>
            </a:r>
            <a:r>
              <a:rPr lang="en-US" sz="1400" dirty="0">
                <a:solidFill>
                  <a:srgbClr val="000000"/>
                </a:solidFill>
              </a:rPr>
              <a:t>: </a:t>
            </a:r>
            <a:r>
              <a:rPr lang="en-US" sz="1400" dirty="0" smtClean="0">
                <a:solidFill>
                  <a:srgbClr val="000000"/>
                </a:solidFill>
              </a:rPr>
              <a:t>Publishers can </a:t>
            </a:r>
            <a:r>
              <a:rPr lang="en-US" sz="1400" dirty="0">
                <a:solidFill>
                  <a:srgbClr val="000000"/>
                </a:solidFill>
              </a:rPr>
              <a:t>publish events using HTTPS or </a:t>
            </a:r>
            <a:r>
              <a:rPr lang="en-US" sz="1400" dirty="0" smtClean="0">
                <a:solidFill>
                  <a:srgbClr val="000000"/>
                </a:solidFill>
              </a:rPr>
              <a:t>AMQP…</a:t>
            </a:r>
            <a:endParaRPr lang="en-US" sz="1400" dirty="0">
              <a:solidFill>
                <a:srgbClr val="00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</a:rPr>
              <a:t>Partitions</a:t>
            </a:r>
            <a:r>
              <a:rPr lang="en-US" sz="1400" dirty="0">
                <a:solidFill>
                  <a:srgbClr val="000000"/>
                </a:solidFill>
              </a:rPr>
              <a:t>: Each consumer only reads a specific subset, or partition, of the message stream.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</a:rPr>
              <a:t>Consumer groups</a:t>
            </a:r>
            <a:r>
              <a:rPr lang="en-US" sz="1400" dirty="0">
                <a:solidFill>
                  <a:srgbClr val="000000"/>
                </a:solidFill>
              </a:rPr>
              <a:t>: </a:t>
            </a:r>
            <a:r>
              <a:rPr lang="en-US" sz="1400" dirty="0" smtClean="0">
                <a:solidFill>
                  <a:srgbClr val="000000"/>
                </a:solidFill>
              </a:rPr>
              <a:t>Consumer </a:t>
            </a:r>
            <a:r>
              <a:rPr lang="en-US" sz="1400" dirty="0">
                <a:solidFill>
                  <a:srgbClr val="000000"/>
                </a:solidFill>
              </a:rPr>
              <a:t>groups enable multiple consuming applications </a:t>
            </a:r>
            <a:r>
              <a:rPr lang="en-US" sz="1400" dirty="0" smtClean="0">
                <a:solidFill>
                  <a:srgbClr val="000000"/>
                </a:solidFill>
              </a:rPr>
              <a:t>to </a:t>
            </a:r>
            <a:r>
              <a:rPr lang="en-US" sz="1400" dirty="0">
                <a:solidFill>
                  <a:srgbClr val="000000"/>
                </a:solidFill>
              </a:rPr>
              <a:t>read the stream independently at their own pace and with their own offsets</a:t>
            </a:r>
            <a:r>
              <a:rPr lang="en-US" sz="1400" dirty="0" smtClean="0">
                <a:solidFill>
                  <a:srgbClr val="000000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rgbClr val="000000"/>
                </a:solidFill>
              </a:rPr>
              <a:t> </a:t>
            </a:r>
            <a:r>
              <a:rPr lang="en-US" sz="1400" b="1" dirty="0" smtClean="0">
                <a:solidFill>
                  <a:srgbClr val="000000"/>
                </a:solidFill>
              </a:rPr>
              <a:t>Event </a:t>
            </a:r>
            <a:r>
              <a:rPr lang="en-US" sz="1400" b="1" dirty="0">
                <a:solidFill>
                  <a:srgbClr val="000000"/>
                </a:solidFill>
              </a:rPr>
              <a:t>receivers</a:t>
            </a:r>
            <a:r>
              <a:rPr lang="en-US" sz="1400" dirty="0">
                <a:solidFill>
                  <a:srgbClr val="000000"/>
                </a:solidFill>
              </a:rPr>
              <a:t>: Any entity that reads event data from an event hub. </a:t>
            </a:r>
          </a:p>
        </p:txBody>
      </p:sp>
    </p:spTree>
    <p:extLst>
      <p:ext uri="{BB962C8B-B14F-4D97-AF65-F5344CB8AC3E}">
        <p14:creationId xmlns:p14="http://schemas.microsoft.com/office/powerpoint/2010/main" val="11995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Iot hub endpoints</a:t>
            </a:r>
            <a:endParaRPr lang="it-IT" dirty="0"/>
          </a:p>
        </p:txBody>
      </p:sp>
      <p:pic>
        <p:nvPicPr>
          <p:cNvPr id="375" name="Picture 3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05" y="908975"/>
            <a:ext cx="8346656" cy="396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0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Sample iot app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>
          <a:xfrm>
            <a:off x="604514" y="1141667"/>
            <a:ext cx="7937501" cy="3012277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 smtClean="0"/>
              <a:t>Get sensor data </a:t>
            </a:r>
            <a:r>
              <a:rPr lang="en-US" dirty="0"/>
              <a:t>from </a:t>
            </a:r>
            <a:r>
              <a:rPr lang="en-US" dirty="0" smtClean="0"/>
              <a:t>device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Send data </a:t>
            </a:r>
            <a:r>
              <a:rPr lang="en-US" dirty="0" smtClean="0"/>
              <a:t>to </a:t>
            </a:r>
            <a:r>
              <a:rPr lang="en-US" dirty="0"/>
              <a:t>the «cloud» -&gt; Azure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>
              <a:buFont typeface="+mj-lt"/>
              <a:buAutoNum type="arabicPeriod"/>
            </a:pPr>
            <a:r>
              <a:rPr lang="en-US" dirty="0"/>
              <a:t>Extract data from Azure </a:t>
            </a:r>
            <a:r>
              <a:rPr lang="en-US" dirty="0" err="1" smtClean="0"/>
              <a:t>IoT</a:t>
            </a:r>
            <a:r>
              <a:rPr lang="en-US" dirty="0" smtClean="0"/>
              <a:t> Hub from d2c queue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smtClean="0"/>
              <a:t>Store (Blob storage) and Analyze </a:t>
            </a:r>
            <a:r>
              <a:rPr lang="en-US" dirty="0"/>
              <a:t>data (Power BI)</a:t>
            </a: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604514" y="2984529"/>
            <a:ext cx="7735119" cy="163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Device application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573852" y="1030295"/>
            <a:ext cx="7937501" cy="24622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</a:t>
            </a:r>
            <a:r>
              <a:rPr lang="en-US" dirty="0" smtClean="0"/>
              <a:t>access </a:t>
            </a:r>
            <a:r>
              <a:rPr lang="en-US" dirty="0" err="1"/>
              <a:t>Iot</a:t>
            </a:r>
            <a:r>
              <a:rPr lang="en-US" dirty="0"/>
              <a:t> Hub functions we need a key. On the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/>
              <a:t>Hub we can define </a:t>
            </a:r>
            <a:r>
              <a:rPr lang="en-US" dirty="0" smtClean="0"/>
              <a:t>various policies, and we will have one key for each policy.</a:t>
            </a:r>
          </a:p>
          <a:p>
            <a:pPr marL="0" indent="0">
              <a:buNone/>
            </a:pPr>
            <a:r>
              <a:rPr lang="it-IT" sz="1600" dirty="0">
                <a:cs typeface="Segoe UI" panose="020B0502040204020203" pitchFamily="34" charset="0"/>
              </a:rPr>
              <a:t>How </a:t>
            </a:r>
            <a:r>
              <a:rPr lang="it-IT" sz="1600" dirty="0" smtClean="0">
                <a:cs typeface="Segoe UI" panose="020B0502040204020203" pitchFamily="34" charset="0"/>
              </a:rPr>
              <a:t>to create a device app: </a:t>
            </a:r>
            <a:r>
              <a:rPr lang="it-IT" sz="1600" dirty="0">
                <a:cs typeface="Segoe UI" panose="020B0502040204020203" pitchFamily="34" charset="0"/>
                <a:hlinkClick r:id="rId3"/>
              </a:rPr>
              <a:t>https://goo.gl/Uz3HEb</a:t>
            </a:r>
            <a:r>
              <a:rPr lang="it-IT" sz="1600" dirty="0"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573852" y="2308566"/>
            <a:ext cx="7937502" cy="2308324"/>
          </a:xfrm>
          <a:prstGeom prst="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deviceClient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DeviceClient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.Create(iotHubUri,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DeviceAuthenticationWithRegistrySymmetricKey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(deviceId, deviceKey), TransportType.Mqtt);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//update twin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twin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deviceClient.GetTwinAsync();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reportedProperties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TwinCollection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reportedProperties[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"key"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 = ...;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deviceClient.UpdateReportedPropertiesAsync(reportedProperties);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deviceClient.SetMethodHandlerAsync(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"deviceMethod"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DeviceMethod,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null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Task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.WaitAll( SendDeviceToCloudMessagesAsync(), ReceiveC2dAsync() );</a:t>
            </a: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463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2966" y="163816"/>
            <a:ext cx="7341794" cy="1652710"/>
          </a:xfrm>
          <a:prstGeom prst="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private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async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Task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SendDeviceToCloudMessagesAsync(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CancellationToken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ct) {</a:t>
            </a:r>
          </a:p>
          <a:p>
            <a:pPr lvl="0" defTabSz="914400"/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while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it-IT" sz="1200" kern="0" noProof="0" dirty="0" smtClean="0">
                <a:latin typeface="Consolas" panose="020B0609020204030204" pitchFamily="49" charset="0"/>
              </a:rPr>
              <a:t>!ct.</a:t>
            </a:r>
            <a:r>
              <a:rPr lang="it-IT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IsCancellationRequested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telemetryDataPoint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...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message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Message(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Encoding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.ASCII.GetBytes(JsonConvert.SerializeObject(telemetryDataPoint)));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deviceClient.SendEventAsync(message);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Task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.Delay(3000);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2964" y="1962836"/>
            <a:ext cx="7341795" cy="1938992"/>
          </a:xfrm>
          <a:prstGeom prst="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lvl="0" defTabSz="914400"/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private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async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Task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ReceiveC2dAsync(</a:t>
            </a:r>
            <a:r>
              <a:rPr lang="it-IT" sz="1200" kern="0" dirty="0">
                <a:solidFill>
                  <a:srgbClr val="138080"/>
                </a:solidFill>
                <a:latin typeface="Consolas" panose="020B0609020204030204" pitchFamily="49" charset="0"/>
              </a:rPr>
              <a:t>CancellationToken</a:t>
            </a:r>
            <a:r>
              <a:rPr lang="it-IT" sz="1200" kern="0" dirty="0">
                <a:solidFill>
                  <a:srgbClr val="000000"/>
                </a:solidFill>
                <a:latin typeface="Consolas" panose="020B0609020204030204" pitchFamily="49" charset="0"/>
              </a:rPr>
              <a:t> ct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</a:p>
          <a:p>
            <a:pPr lvl="0" defTabSz="914400"/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while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it-IT" sz="1200" kern="0" dirty="0" smtClean="0">
                <a:latin typeface="Consolas" panose="020B0609020204030204" pitchFamily="49" charset="0"/>
              </a:rPr>
              <a:t>(!ct.</a:t>
            </a:r>
            <a:r>
              <a:rPr lang="it-IT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IsCancellationRequested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Message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receivedMessage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deviceClient.ReceiveAsync();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if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(receivedMessage ==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null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continue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content =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Encoding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.ASCII.GetString(receivedMessage.GetBytes());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...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await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deviceClient.CompleteAsync(receivedMessage);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32965" y="4094427"/>
            <a:ext cx="8358698" cy="646331"/>
          </a:xfrm>
          <a:prstGeom prst="rect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public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Task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MethodResponse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 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DeviceMethod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MethodRequest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methodRequest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object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userContext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</a:t>
            </a: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endParaRPr kumimoji="0" lang="it-IT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...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27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playbac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6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3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Hands-on checklist</a:t>
            </a:r>
            <a:endParaRPr lang="it-IT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603248" y="1082570"/>
            <a:ext cx="7937501" cy="3552183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solidFill>
                  <a:prstClr val="black"/>
                </a:solidFill>
                <a:cs typeface="Segoe UI" panose="020B0502040204020203" pitchFamily="34" charset="0"/>
              </a:rPr>
              <a:t>Visual Studio (or Visual Studio Code) with C# console application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solidFill>
                  <a:prstClr val="black"/>
                </a:solidFill>
                <a:cs typeface="Segoe UI" panose="020B0502040204020203" pitchFamily="34" charset="0"/>
              </a:rPr>
              <a:t>Let’s subdivide in teams (max 20)</a:t>
            </a:r>
          </a:p>
          <a:p>
            <a:pPr marL="457200" lvl="0" indent="-4572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solidFill>
                  <a:prstClr val="black"/>
                </a:solidFill>
                <a:cs typeface="Segoe UI" panose="020B0502040204020203" pitchFamily="34" charset="0"/>
              </a:rPr>
              <a:t>Download common library: </a:t>
            </a:r>
            <a:r>
              <a:rPr lang="it-IT" dirty="0">
                <a:cs typeface="Segoe UI" panose="020B0502040204020203" pitchFamily="34" charset="0"/>
                <a:hlinkClick r:id="rId3"/>
              </a:rPr>
              <a:t>https://goo.gl/oHTLcv</a:t>
            </a:r>
            <a:endParaRPr lang="it-IT" dirty="0">
              <a:cs typeface="Segoe UI" panose="020B0502040204020203" pitchFamily="34" charset="0"/>
            </a:endParaRPr>
          </a:p>
          <a:p>
            <a:pPr marL="457200" lvl="0" indent="-4572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solidFill>
                  <a:prstClr val="black"/>
                </a:solidFill>
                <a:cs typeface="Segoe UI" panose="020B0502040204020203" pitchFamily="34" charset="0"/>
              </a:rPr>
              <a:t>Create a new c# solution with a console app and reference IotLab.Common</a:t>
            </a:r>
          </a:p>
          <a:p>
            <a:pPr marL="457200" lvl="0" indent="-4572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solidFill>
                  <a:prstClr val="black"/>
                </a:solidFill>
                <a:cs typeface="Segoe UI" panose="020B0502040204020203" pitchFamily="34" charset="0"/>
              </a:rPr>
              <a:t>Install NuGet Microsoft.Azure.Devices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286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it-IT" dirty="0" smtClean="0"/>
              <a:t>Break &amp;</a:t>
            </a:r>
            <a:br>
              <a:rPr lang="it-IT" dirty="0" smtClean="0"/>
            </a:br>
            <a:r>
              <a:rPr lang="it-IT" dirty="0" smtClean="0"/>
              <a:t>Team building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528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Meeting agenda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Introduction</a:t>
            </a:r>
          </a:p>
          <a:p>
            <a:r>
              <a:rPr lang="it-IT" dirty="0" smtClean="0"/>
              <a:t>Iot </a:t>
            </a:r>
            <a:r>
              <a:rPr lang="it-IT" dirty="0" smtClean="0"/>
              <a:t>services on </a:t>
            </a:r>
            <a:r>
              <a:rPr lang="it-IT" dirty="0" smtClean="0"/>
              <a:t>Azure</a:t>
            </a:r>
          </a:p>
          <a:p>
            <a:r>
              <a:rPr lang="it-IT" dirty="0" smtClean="0"/>
              <a:t>Azure Iot Hub overview</a:t>
            </a:r>
          </a:p>
          <a:p>
            <a:r>
              <a:rPr lang="it-IT" dirty="0" smtClean="0"/>
              <a:t>B</a:t>
            </a:r>
            <a:r>
              <a:rPr lang="it-IT" dirty="0" smtClean="0"/>
              <a:t>reak </a:t>
            </a:r>
            <a:r>
              <a:rPr lang="it-IT" dirty="0" smtClean="0"/>
              <a:t>&amp; team building</a:t>
            </a:r>
          </a:p>
          <a:p>
            <a:r>
              <a:rPr lang="it-IT" dirty="0" smtClean="0"/>
              <a:t>Hands-on part 1</a:t>
            </a:r>
          </a:p>
          <a:p>
            <a:r>
              <a:rPr lang="it-IT" dirty="0" smtClean="0"/>
              <a:t>Hands-on part 2</a:t>
            </a:r>
          </a:p>
          <a:p>
            <a:r>
              <a:rPr lang="it-IT" dirty="0" smtClean="0"/>
              <a:t>Q&amp;A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764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87892"/>
            <a:ext cx="9144000" cy="830997"/>
          </a:xfrm>
          <a:prstGeom prst="rect">
            <a:avLst/>
          </a:prstGeom>
          <a:scene3d>
            <a:camera prst="perspectiveBelow"/>
            <a:lightRig rig="threePt" dir="t"/>
          </a:scene3d>
          <a:sp3d/>
        </p:spPr>
        <p:txBody>
          <a:bodyPr wrap="square">
            <a:spAutoFit/>
            <a:sp3d extrusionH="57150">
              <a:bevelT w="38100" h="38100" prst="angle"/>
            </a:sp3d>
          </a:bodyPr>
          <a:lstStyle/>
          <a:p>
            <a:pPr algn="ctr"/>
            <a:r>
              <a:rPr lang="it-IT" sz="4800" b="1" dirty="0" smtClean="0">
                <a:ln w="0">
                  <a:noFill/>
                </a:ln>
                <a:solidFill>
                  <a:srgbClr val="FF0000"/>
                </a:solidFill>
                <a:latin typeface="+mj-lt"/>
                <a:cs typeface="Segoe UI" panose="020B0502040204020203" pitchFamily="34" charset="0"/>
              </a:rPr>
              <a:t>On your marks</a:t>
            </a:r>
            <a:endParaRPr lang="it-IT" sz="4800" b="1" dirty="0">
              <a:ln w="0">
                <a:noFill/>
              </a:ln>
              <a:solidFill>
                <a:srgbClr val="FF000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029900"/>
            <a:ext cx="9144000" cy="830997"/>
          </a:xfrm>
          <a:prstGeom prst="rect">
            <a:avLst/>
          </a:prstGeom>
          <a:scene3d>
            <a:camera prst="perspectiveBelow"/>
            <a:lightRig rig="threePt" dir="t"/>
          </a:scene3d>
          <a:sp3d/>
        </p:spPr>
        <p:txBody>
          <a:bodyPr wrap="square">
            <a:spAutoFit/>
            <a:sp3d extrusionH="57150">
              <a:bevelT w="38100" h="38100" prst="angle"/>
            </a:sp3d>
          </a:bodyPr>
          <a:lstStyle/>
          <a:p>
            <a:pPr algn="ctr"/>
            <a:r>
              <a:rPr lang="it-IT" sz="4800" b="1" dirty="0" smtClean="0">
                <a:ln w="0">
                  <a:noFill/>
                </a:ln>
                <a:solidFill>
                  <a:srgbClr val="FFC000"/>
                </a:solidFill>
                <a:latin typeface="+mj-lt"/>
                <a:cs typeface="Segoe UI" panose="020B0502040204020203" pitchFamily="34" charset="0"/>
              </a:rPr>
              <a:t>Get set</a:t>
            </a:r>
            <a:endParaRPr lang="it-IT" sz="4800" b="1" dirty="0">
              <a:ln w="0">
                <a:noFill/>
              </a:ln>
              <a:solidFill>
                <a:srgbClr val="FFC000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3723838"/>
            <a:ext cx="9144000" cy="830997"/>
          </a:xfrm>
          <a:prstGeom prst="rect">
            <a:avLst/>
          </a:prstGeom>
          <a:scene3d>
            <a:camera prst="perspectiveBelow"/>
            <a:lightRig rig="threePt" dir="t"/>
          </a:scene3d>
        </p:spPr>
        <p:txBody>
          <a:bodyPr wrap="square">
            <a:spAutoFit/>
            <a:sp3d extrusionH="57150">
              <a:bevelT w="38100" h="38100" prst="angle"/>
            </a:sp3d>
          </a:bodyPr>
          <a:lstStyle/>
          <a:p>
            <a:pPr algn="ctr"/>
            <a:r>
              <a:rPr lang="it-IT" sz="4800" b="1" dirty="0" smtClean="0">
                <a:ln w="0">
                  <a:noFill/>
                </a:ln>
                <a:solidFill>
                  <a:srgbClr val="00B050"/>
                </a:solidFill>
                <a:latin typeface="+mj-lt"/>
                <a:cs typeface="Segoe UI" panose="020B0502040204020203" pitchFamily="34" charset="0"/>
              </a:rPr>
              <a:t>Code!</a:t>
            </a:r>
            <a:endParaRPr lang="it-IT" sz="4800" b="1" dirty="0">
              <a:ln w="0">
                <a:noFill/>
              </a:ln>
              <a:solidFill>
                <a:srgbClr val="00B050"/>
              </a:solidFill>
              <a:latin typeface="+mj-lt"/>
              <a:cs typeface="Segoe UI" panose="020B0502040204020203" pitchFamily="34" charset="0"/>
            </a:endParaRPr>
          </a:p>
        </p:txBody>
      </p:sp>
      <p:pic>
        <p:nvPicPr>
          <p:cNvPr id="2" name="Mario Kart Race Start - Gaming Sound Effect (HD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65163" y="2373535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5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7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it-IT" dirty="0" smtClean="0"/>
              <a:t>device 2 cloud messages</a:t>
            </a:r>
            <a:endParaRPr lang="it-IT" dirty="0"/>
          </a:p>
        </p:txBody>
      </p:sp>
      <p:sp>
        <p:nvSpPr>
          <p:cNvPr id="7" name="Rectangle 6"/>
          <p:cNvSpPr/>
          <p:nvPr/>
        </p:nvSpPr>
        <p:spPr>
          <a:xfrm>
            <a:off x="443866" y="879835"/>
            <a:ext cx="2310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hlinkClick r:id="rId2"/>
              </a:rPr>
              <a:t>https://</a:t>
            </a:r>
            <a:r>
              <a:rPr lang="it-IT" dirty="0" smtClean="0">
                <a:hlinkClick r:id="rId2"/>
              </a:rPr>
              <a:t>goo.gl/4QsYpF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9" name="TextBox 8"/>
          <p:cNvSpPr txBox="1"/>
          <p:nvPr/>
        </p:nvSpPr>
        <p:spPr>
          <a:xfrm>
            <a:off x="219748" y="1411147"/>
            <a:ext cx="86104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eventHubClient = </a:t>
            </a:r>
            <a:r>
              <a:rPr lang="it-IT" sz="1400" dirty="0">
                <a:solidFill>
                  <a:srgbClr val="138080"/>
                </a:solidFill>
                <a:latin typeface="Consolas" panose="020B0609020204030204" pitchFamily="49" charset="0"/>
              </a:rPr>
              <a:t>EventHubClient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.CreateFromConnectionString(</a:t>
            </a:r>
            <a:r>
              <a:rPr lang="it-IT" sz="1400" dirty="0">
                <a:solidFill>
                  <a:srgbClr val="138080"/>
                </a:solidFill>
                <a:latin typeface="Consolas" panose="020B0609020204030204" pitchFamily="49" charset="0"/>
              </a:rPr>
              <a:t>Config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it-IT" sz="1400" dirty="0">
                <a:solidFill>
                  <a:srgbClr val="138080"/>
                </a:solidFill>
                <a:latin typeface="Consolas" panose="020B0609020204030204" pitchFamily="49" charset="0"/>
              </a:rPr>
              <a:t>IotHub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.ConnectionStringService, </a:t>
            </a:r>
            <a:r>
              <a:rPr lang="it-IT" sz="1400" dirty="0">
                <a:solidFill>
                  <a:srgbClr val="A31515"/>
                </a:solidFill>
                <a:latin typeface="Consolas" panose="020B0609020204030204" pitchFamily="49" charset="0"/>
              </a:rPr>
              <a:t>"messages/events"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it-IT" sz="14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9748" y="2311791"/>
            <a:ext cx="83222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partitions = eventHubClient.GetRuntimeInformation().PartitionIds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partition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partitions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ReceiveMessagesFromDeviceAsync(partition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, cts.Token));</a:t>
            </a: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1400" dirty="0"/>
          </a:p>
        </p:txBody>
      </p:sp>
      <p:sp>
        <p:nvSpPr>
          <p:cNvPr id="11" name="Rectangle 10"/>
          <p:cNvSpPr/>
          <p:nvPr/>
        </p:nvSpPr>
        <p:spPr>
          <a:xfrm>
            <a:off x="219748" y="3427878"/>
            <a:ext cx="876288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Task ReceiveMessagesFromDeviceAsync(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partition) {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it-IT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eventHubReceiver = eventHubClient.GetConsumerGroup(</a:t>
            </a:r>
            <a:r>
              <a:rPr lang="it-IT" sz="1400" dirty="0">
                <a:solidFill>
                  <a:srgbClr val="A31515"/>
                </a:solidFill>
                <a:latin typeface="Consolas" panose="020B0609020204030204" pitchFamily="49" charset="0"/>
              </a:rPr>
              <a:t>"teamXX"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).CreateReceiver(partition, </a:t>
            </a:r>
            <a:r>
              <a:rPr lang="it-IT" sz="1400" dirty="0">
                <a:solidFill>
                  <a:srgbClr val="138080"/>
                </a:solidFill>
                <a:latin typeface="Consolas" panose="020B0609020204030204" pitchFamily="49" charset="0"/>
              </a:rPr>
              <a:t>DateTime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.UtcNow);</a:t>
            </a: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it-IT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it-IT" sz="1400" dirty="0" smtClean="0">
                <a:solidFill>
                  <a:srgbClr val="138080"/>
                </a:solidFill>
                <a:latin typeface="Consolas" panose="020B0609020204030204" pitchFamily="49" charset="0"/>
              </a:rPr>
              <a:t>EventData</a:t>
            </a:r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eventData = </a:t>
            </a:r>
            <a:r>
              <a:rPr lang="it-IT" sz="1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it-IT" sz="1400" dirty="0">
                <a:solidFill>
                  <a:srgbClr val="000000"/>
                </a:solidFill>
                <a:latin typeface="Consolas" panose="020B0609020204030204" pitchFamily="49" charset="0"/>
              </a:rPr>
              <a:t> eventHubReceiver.ReceiveAsync();</a:t>
            </a: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...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  <a:endParaRPr lang="it-IT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6667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5091" y="716632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2000" dirty="0" smtClean="0">
                <a:cs typeface="Segoe UI" panose="020B0502040204020203" pitchFamily="34" charset="0"/>
              </a:rPr>
              <a:t>Guide</a:t>
            </a:r>
            <a:r>
              <a:rPr lang="it-IT" sz="2000" dirty="0">
                <a:cs typeface="Segoe UI" panose="020B0502040204020203" pitchFamily="34" charset="0"/>
              </a:rPr>
              <a:t>: </a:t>
            </a:r>
            <a:r>
              <a:rPr lang="it-IT" sz="2000" dirty="0">
                <a:cs typeface="Segoe UI" panose="020B0502040204020203" pitchFamily="34" charset="0"/>
                <a:hlinkClick r:id="rId2"/>
              </a:rPr>
              <a:t>https://</a:t>
            </a:r>
            <a:r>
              <a:rPr lang="it-IT" sz="2000" dirty="0" smtClean="0">
                <a:cs typeface="Segoe UI" panose="020B0502040204020203" pitchFamily="34" charset="0"/>
                <a:hlinkClick r:id="rId2"/>
              </a:rPr>
              <a:t>goo.gl/eucTrp</a:t>
            </a:r>
            <a:r>
              <a:rPr lang="it-IT" sz="2000" dirty="0" smtClean="0">
                <a:cs typeface="Segoe UI" panose="020B0502040204020203" pitchFamily="34" charset="0"/>
              </a:rPr>
              <a:t> </a:t>
            </a:r>
            <a:endParaRPr lang="it-IT" sz="2000" dirty="0">
              <a:cs typeface="Segoe UI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5091" y="116468"/>
            <a:ext cx="67999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2) </a:t>
            </a:r>
            <a:r>
              <a:rPr lang="fr-FR" sz="2800" dirty="0" err="1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Send</a:t>
            </a:r>
            <a:r>
              <a:rPr lang="fr-FR" sz="2800" dirty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Cloud 2 </a:t>
            </a:r>
            <a:r>
              <a:rPr lang="fr-FR" sz="2800" dirty="0" err="1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Device</a:t>
            </a:r>
            <a:r>
              <a:rPr lang="fr-FR" sz="2800" dirty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messages</a:t>
            </a:r>
          </a:p>
        </p:txBody>
      </p:sp>
      <p:sp>
        <p:nvSpPr>
          <p:cNvPr id="7" name="Rectangle 6"/>
          <p:cNvSpPr/>
          <p:nvPr/>
        </p:nvSpPr>
        <p:spPr>
          <a:xfrm>
            <a:off x="235090" y="1915165"/>
            <a:ext cx="33107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000" dirty="0" smtClean="0">
                <a:solidFill>
                  <a:srgbClr val="444444"/>
                </a:solidFill>
                <a:cs typeface="Segoe UI" panose="020B0502040204020203" pitchFamily="34" charset="0"/>
              </a:rPr>
              <a:t>Guide: </a:t>
            </a:r>
            <a:r>
              <a:rPr lang="it-IT" sz="2000" dirty="0" smtClean="0">
                <a:solidFill>
                  <a:srgbClr val="444444"/>
                </a:solidFill>
                <a:cs typeface="Segoe UI" panose="020B0502040204020203" pitchFamily="34" charset="0"/>
                <a:hlinkClick r:id="rId3"/>
              </a:rPr>
              <a:t>https</a:t>
            </a:r>
            <a:r>
              <a:rPr lang="it-IT" sz="2000" dirty="0">
                <a:solidFill>
                  <a:srgbClr val="444444"/>
                </a:solidFill>
                <a:cs typeface="Segoe UI" panose="020B0502040204020203" pitchFamily="34" charset="0"/>
                <a:hlinkClick r:id="rId3"/>
              </a:rPr>
              <a:t>://</a:t>
            </a:r>
            <a:r>
              <a:rPr lang="it-IT" sz="2000" dirty="0" smtClean="0">
                <a:solidFill>
                  <a:srgbClr val="444444"/>
                </a:solidFill>
                <a:cs typeface="Segoe UI" panose="020B0502040204020203" pitchFamily="34" charset="0"/>
                <a:hlinkClick r:id="rId3"/>
              </a:rPr>
              <a:t>goo.gl/rqjLTv</a:t>
            </a:r>
            <a:r>
              <a:rPr lang="it-IT" sz="2000" dirty="0" smtClean="0">
                <a:solidFill>
                  <a:srgbClr val="444444"/>
                </a:solidFill>
                <a:cs typeface="Segoe UI" panose="020B0502040204020203" pitchFamily="34" charset="0"/>
              </a:rPr>
              <a:t> </a:t>
            </a:r>
            <a:endParaRPr lang="it-IT" sz="2000" dirty="0">
              <a:cs typeface="Segoe UI" panose="020B050204020402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5090" y="1336118"/>
            <a:ext cx="80204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3) </a:t>
            </a:r>
            <a:r>
              <a:rPr lang="fr-FR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Read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device</a:t>
            </a:r>
            <a:r>
              <a:rPr lang="fr-FR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twin</a:t>
            </a:r>
            <a:r>
              <a:rPr lang="fr-FR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reported</a:t>
            </a:r>
            <a:r>
              <a:rPr lang="fr-FR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properties</a:t>
            </a:r>
            <a:endParaRPr lang="fr-FR" sz="2800" dirty="0">
              <a:ln w="0">
                <a:solidFill>
                  <a:schemeClr val="bg1"/>
                </a:solidFill>
              </a:ln>
              <a:latin typeface="Arial Black" panose="020B0A04020102020204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35090" y="2555768"/>
            <a:ext cx="48400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4)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Invoke</a:t>
            </a:r>
            <a:r>
              <a:rPr lang="fr-FR" sz="2800" dirty="0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 direct </a:t>
            </a:r>
            <a:r>
              <a:rPr lang="fr-FR" sz="2800" dirty="0" err="1" smtClean="0">
                <a:ln w="0">
                  <a:solidFill>
                    <a:schemeClr val="bg1"/>
                  </a:solidFill>
                </a:ln>
                <a:latin typeface="Arial Black" panose="020B0A04020102020204" pitchFamily="34" charset="0"/>
                <a:cs typeface="Segoe UI" panose="020B0502040204020203" pitchFamily="34" charset="0"/>
              </a:rPr>
              <a:t>method</a:t>
            </a:r>
            <a:endParaRPr lang="fr-FR" sz="2800" dirty="0">
              <a:ln w="0">
                <a:solidFill>
                  <a:schemeClr val="bg1"/>
                </a:solidFill>
              </a:ln>
              <a:latin typeface="Arial Black" panose="020B0A04020102020204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35090" y="3304376"/>
            <a:ext cx="6096000" cy="73866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methodInvocation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=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new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3808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CloudToDeviceMethod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(…);</a:t>
            </a:r>
            <a:endParaRPr kumimoji="0" lang="it-IT" sz="36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 defTabSz="914400"/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methodInvocation.SetPayloadJson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lang="en-US" sz="1400" kern="0" dirty="0">
                <a:latin typeface="Consolas" panose="020B0609020204030204" pitchFamily="49" charset="0"/>
              </a:rPr>
              <a:t>…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lvl="0" defTabSz="914400"/>
            <a:r>
              <a: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serviceClient.InvokeDeviceMethodAsync(</a:t>
            </a:r>
            <a:r>
              <a:rPr lang="en-US" sz="1400" kern="0" dirty="0">
                <a:latin typeface="Consolas" panose="020B0609020204030204" pitchFamily="49" charset="0"/>
              </a:rPr>
              <a:t>…</a:t>
            </a:r>
            <a:r>
              <a: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196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Q&amp;A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603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800"/>
            <a:ext cx="9144000" cy="5143500"/>
          </a:xfrm>
          <a:prstGeom prst="rect">
            <a:avLst/>
          </a:prstGeom>
        </p:spPr>
      </p:pic>
      <p:pic>
        <p:nvPicPr>
          <p:cNvPr id="6" name="Immagin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3811"/>
            <a:ext cx="888029" cy="2776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54150" y="-50800"/>
            <a:ext cx="64071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 smtClean="0">
                <a:solidFill>
                  <a:schemeClr val="bg1"/>
                </a:solidFill>
                <a:latin typeface="+mj-lt"/>
              </a:rPr>
              <a:t>THANKS</a:t>
            </a:r>
            <a:r>
              <a:rPr lang="it-IT" sz="1400" dirty="0" smtClean="0">
                <a:solidFill>
                  <a:schemeClr val="bg1"/>
                </a:solidFill>
              </a:rPr>
              <a:t/>
            </a:r>
            <a:br>
              <a:rPr lang="it-IT" sz="1400" dirty="0" smtClean="0">
                <a:solidFill>
                  <a:schemeClr val="bg1"/>
                </a:solidFill>
              </a:rPr>
            </a:br>
            <a:r>
              <a:rPr lang="it-IT" sz="1400" dirty="0" smtClean="0">
                <a:solidFill>
                  <a:schemeClr val="bg1"/>
                </a:solidFill>
              </a:rPr>
              <a:t>Giuseppe Catonio</a:t>
            </a:r>
          </a:p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Mirko Rubaldo</a:t>
            </a:r>
          </a:p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Valentina Valle</a:t>
            </a:r>
          </a:p>
        </p:txBody>
      </p:sp>
      <p:pic>
        <p:nvPicPr>
          <p:cNvPr id="3" name="Super Mario Bros. - Game Over Sound Effec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39762" y="2168525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24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mediacall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Labcamp objectives</a:t>
            </a: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What you’ll learn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3012277"/>
          </a:xfrm>
        </p:spPr>
        <p:txBody>
          <a:bodyPr/>
          <a:lstStyle/>
          <a:p>
            <a:pPr marL="0" indent="0">
              <a:buNone/>
            </a:pPr>
            <a:r>
              <a:rPr lang="it-IT" sz="1600" dirty="0" smtClean="0"/>
              <a:t>In this labcamp you will build a c# application that will use </a:t>
            </a:r>
            <a:r>
              <a:rPr lang="it-IT" sz="1600" b="1" dirty="0" smtClean="0"/>
              <a:t>Azure</a:t>
            </a:r>
            <a:r>
              <a:rPr lang="it-IT" sz="1600" dirty="0" smtClean="0"/>
              <a:t> Iot,</a:t>
            </a:r>
          </a:p>
          <a:p>
            <a:pPr marL="0" indent="0">
              <a:buNone/>
            </a:pPr>
            <a:r>
              <a:rPr lang="it-IT" sz="1600" dirty="0" smtClean="0"/>
              <a:t>In particular: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Read messages sent from devices to the cloud (d2c messages)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Send messages to devices (c2d messages)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Read devices reported properties using device twin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Call methods on devices (direct methods)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07895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921256"/>
            <a:ext cx="9141291" cy="2031398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/>
              <a:t>NEW GENERATION TELEMATICS IN CNHI</a:t>
            </a:r>
          </a:p>
        </p:txBody>
      </p:sp>
      <p:sp>
        <p:nvSpPr>
          <p:cNvPr id="10" name="Rettangolo 9"/>
          <p:cNvSpPr/>
          <p:nvPr/>
        </p:nvSpPr>
        <p:spPr>
          <a:xfrm>
            <a:off x="573852" y="3195750"/>
            <a:ext cx="796816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1600" dirty="0"/>
              <a:t>This </a:t>
            </a:r>
            <a:r>
              <a:rPr lang="en-US" sz="1600" dirty="0" smtClean="0"/>
              <a:t>project is </a:t>
            </a:r>
            <a:r>
              <a:rPr lang="en-US" sz="1600" dirty="0"/>
              <a:t>developed in cooperation with Microsoft that provides strategic vision and governance while Reply collaborates on solution design and is responsible for development and test of solution.</a:t>
            </a:r>
          </a:p>
          <a:p>
            <a:pPr fontAlgn="base"/>
            <a:r>
              <a:rPr lang="en-US" sz="1600" dirty="0"/>
              <a:t>As a result, more than 5000 worldwide connected vehicles will be using this platform in the following 3 years.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511" y="4525420"/>
            <a:ext cx="990738" cy="2953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024" y="4525420"/>
            <a:ext cx="990738" cy="2953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537" y="4525420"/>
            <a:ext cx="990738" cy="2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6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Iot on azure</a:t>
            </a:r>
            <a:endParaRPr lang="it-IT" dirty="0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170335" y="932816"/>
            <a:ext cx="8371680" cy="396430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2264569" y="716999"/>
            <a:ext cx="6517635" cy="4236243"/>
            <a:chOff x="2464594" y="757238"/>
            <a:chExt cx="6336506" cy="4236243"/>
          </a:xfrm>
        </p:grpSpPr>
        <p:grpSp>
          <p:nvGrpSpPr>
            <p:cNvPr id="5" name="Group 4"/>
            <p:cNvGrpSpPr/>
            <p:nvPr/>
          </p:nvGrpSpPr>
          <p:grpSpPr>
            <a:xfrm>
              <a:off x="2464594" y="757238"/>
              <a:ext cx="6165056" cy="4236243"/>
              <a:chOff x="2464594" y="757238"/>
              <a:chExt cx="6165056" cy="4236243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3671888" y="932816"/>
                <a:ext cx="4957762" cy="40606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464594" y="757238"/>
                <a:ext cx="1464469" cy="92868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3836194" y="2214563"/>
              <a:ext cx="4964906" cy="1893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t-IT" sz="1600" dirty="0" smtClean="0"/>
                <a:t>A device can be connected to Azure Iot Hub in 3 different ways: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it-IT" sz="1600" dirty="0" smtClean="0"/>
                <a:t>Directly, by using Azure IotHub SDK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it-IT" sz="1600" dirty="0" smtClean="0"/>
                <a:t>Protocol adaptation, using: HTTPs, MQTT, AMPQ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it-IT" sz="1600" dirty="0" smtClean="0"/>
                <a:t>Field gateway</a:t>
              </a:r>
              <a:endParaRPr lang="it-IT" sz="1600" dirty="0" smtClean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656304" y="1645686"/>
            <a:ext cx="2839064" cy="86153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 smtClean="0">
                <a:solidFill>
                  <a:schemeClr val="tx1"/>
                </a:solidFill>
              </a:rPr>
              <a:t>Store and analyze later:</a:t>
            </a:r>
          </a:p>
          <a:p>
            <a:pPr algn="ctr"/>
            <a:r>
              <a:rPr lang="it-IT" sz="1400" dirty="0" smtClean="0">
                <a:solidFill>
                  <a:schemeClr val="tx1"/>
                </a:solidFill>
              </a:rPr>
              <a:t>Machine learning, data mining, predictive maintenance, visualization</a:t>
            </a:r>
            <a:endParaRPr lang="it-IT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28800" y="2747332"/>
            <a:ext cx="1666567" cy="124948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1400" dirty="0" smtClean="0">
                <a:solidFill>
                  <a:schemeClr val="tx1"/>
                </a:solidFill>
              </a:rPr>
              <a:t>Use data once received to make decisions</a:t>
            </a:r>
            <a:endParaRPr lang="it-IT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15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Azure services for iot</a:t>
            </a:r>
            <a:endParaRPr lang="it-IT" dirty="0"/>
          </a:p>
        </p:txBody>
      </p:sp>
      <p:grpSp>
        <p:nvGrpSpPr>
          <p:cNvPr id="4" name="Group 3"/>
          <p:cNvGrpSpPr/>
          <p:nvPr/>
        </p:nvGrpSpPr>
        <p:grpSpPr>
          <a:xfrm>
            <a:off x="4365864" y="3120783"/>
            <a:ext cx="3649622" cy="1024176"/>
            <a:chOff x="4421355" y="3222668"/>
            <a:chExt cx="3649622" cy="1024176"/>
          </a:xfrm>
        </p:grpSpPr>
        <p:sp>
          <p:nvSpPr>
            <p:cNvPr id="9" name="TextBox 8"/>
            <p:cNvSpPr txBox="1"/>
            <p:nvPr/>
          </p:nvSpPr>
          <p:spPr>
            <a:xfrm>
              <a:off x="5234197" y="3261959"/>
              <a:ext cx="2836780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Azure Iot Hub</a:t>
              </a:r>
            </a:p>
            <a:p>
              <a:r>
                <a:rPr lang="it-IT" sz="1400" dirty="0" smtClean="0"/>
                <a:t>Connect, secure, communicate, monitor and manage billions of devices</a:t>
              </a:r>
              <a:endParaRPr lang="it-IT" sz="1200" dirty="0" smtClean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1355" y="3222668"/>
              <a:ext cx="812842" cy="755689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234031" y="1139994"/>
            <a:ext cx="3649622" cy="859534"/>
            <a:chOff x="190858" y="2078681"/>
            <a:chExt cx="3649622" cy="859534"/>
          </a:xfrm>
        </p:grpSpPr>
        <p:sp>
          <p:nvSpPr>
            <p:cNvPr id="13" name="TextBox 12"/>
            <p:cNvSpPr txBox="1"/>
            <p:nvPr/>
          </p:nvSpPr>
          <p:spPr>
            <a:xfrm>
              <a:off x="1003700" y="2168774"/>
              <a:ext cx="28367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Azure Stream Analytics</a:t>
              </a:r>
            </a:p>
            <a:p>
              <a:r>
                <a:rPr lang="it-IT" sz="1400" dirty="0" smtClean="0"/>
                <a:t>Real time </a:t>
              </a:r>
              <a:r>
                <a:rPr lang="it-IT" sz="1400" b="1" dirty="0" smtClean="0"/>
                <a:t>stream processing</a:t>
              </a:r>
              <a:r>
                <a:rPr lang="it-IT" sz="1400" dirty="0" smtClean="0"/>
                <a:t> for billions of Iot Devices</a:t>
              </a:r>
              <a:endParaRPr lang="it-IT" sz="1200" dirty="0" smtClean="0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858" y="2078681"/>
              <a:ext cx="812842" cy="857294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210824" y="2046611"/>
            <a:ext cx="3944796" cy="1059102"/>
            <a:chOff x="210824" y="2046611"/>
            <a:chExt cx="3944796" cy="1059102"/>
          </a:xfrm>
        </p:grpSpPr>
        <p:sp>
          <p:nvSpPr>
            <p:cNvPr id="14" name="TextBox 13"/>
            <p:cNvSpPr txBox="1"/>
            <p:nvPr/>
          </p:nvSpPr>
          <p:spPr>
            <a:xfrm>
              <a:off x="1023665" y="2120828"/>
              <a:ext cx="3131955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Azure Storage</a:t>
              </a:r>
            </a:p>
            <a:p>
              <a:r>
                <a:rPr lang="it-IT" sz="1400" b="1" dirty="0" smtClean="0"/>
                <a:t>Blob</a:t>
              </a:r>
              <a:r>
                <a:rPr lang="it-IT" sz="1400" dirty="0" smtClean="0"/>
                <a:t>, </a:t>
              </a:r>
              <a:r>
                <a:rPr lang="it-IT" sz="1400" b="1" dirty="0" smtClean="0"/>
                <a:t>SQL</a:t>
              </a:r>
              <a:r>
                <a:rPr lang="it-IT" sz="1400" dirty="0" smtClean="0"/>
                <a:t>, DocumentDB, Data </a:t>
              </a:r>
              <a:r>
                <a:rPr lang="it-IT" sz="1400" dirty="0" smtClean="0"/>
                <a:t>Lake, Cosmos DB. </a:t>
              </a:r>
              <a:r>
                <a:rPr lang="it-IT" sz="1400" dirty="0" smtClean="0"/>
                <a:t>Storage to meet every need at the scale of IoT</a:t>
              </a:r>
              <a:endParaRPr lang="it-IT" sz="1200" dirty="0" smtClean="0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0824" y="2046611"/>
              <a:ext cx="812842" cy="825542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234031" y="3183133"/>
            <a:ext cx="3649622" cy="833437"/>
            <a:chOff x="4380265" y="1166091"/>
            <a:chExt cx="3649622" cy="833437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80265" y="1166091"/>
              <a:ext cx="812842" cy="812842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93107" y="1230087"/>
              <a:ext cx="28367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Azure App Service</a:t>
              </a:r>
            </a:p>
            <a:p>
              <a:r>
                <a:rPr lang="it-IT" sz="1400" b="1" dirty="0" smtClean="0"/>
                <a:t>Web</a:t>
              </a:r>
              <a:r>
                <a:rPr lang="it-IT" sz="1400" dirty="0" smtClean="0"/>
                <a:t> and mobile </a:t>
              </a:r>
              <a:r>
                <a:rPr lang="it-IT" sz="1400" b="1" dirty="0" smtClean="0"/>
                <a:t>apps</a:t>
              </a:r>
              <a:r>
                <a:rPr lang="it-IT" sz="1400" dirty="0" smtClean="0"/>
                <a:t> for any platform on any device</a:t>
              </a:r>
              <a:endParaRPr lang="it-IT" sz="1200" dirty="0" smtClean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335621" y="1010565"/>
            <a:ext cx="3649622" cy="1085906"/>
            <a:chOff x="4380265" y="1964375"/>
            <a:chExt cx="3649622" cy="1085906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80265" y="1964375"/>
              <a:ext cx="812842" cy="1085906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5193107" y="2176053"/>
              <a:ext cx="283678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Power BI</a:t>
              </a:r>
            </a:p>
            <a:p>
              <a:r>
                <a:rPr lang="it-IT" sz="1400" b="1" dirty="0" smtClean="0"/>
                <a:t>Dashboards</a:t>
              </a:r>
              <a:r>
                <a:rPr lang="it-IT" sz="1400" dirty="0" smtClean="0"/>
                <a:t> and data connectors to visualize any data</a:t>
              </a:r>
              <a:endParaRPr lang="it-IT" sz="1200" dirty="0" smtClean="0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4365864" y="4388729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smtClean="0">
                <a:solidFill>
                  <a:schemeClr val="tx2"/>
                </a:solidFill>
              </a:rPr>
              <a:t>And more...</a:t>
            </a:r>
            <a:endParaRPr lang="it-IT" dirty="0">
              <a:solidFill>
                <a:schemeClr val="tx2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65965" y="2177640"/>
            <a:ext cx="3749521" cy="553998"/>
            <a:chOff x="90959" y="1291197"/>
            <a:chExt cx="3749521" cy="55399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959" y="1294682"/>
              <a:ext cx="1012639" cy="531635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1003700" y="1291197"/>
              <a:ext cx="283678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600" dirty="0" smtClean="0">
                  <a:solidFill>
                    <a:schemeClr val="tx2"/>
                  </a:solidFill>
                </a:rPr>
                <a:t>Azure </a:t>
              </a:r>
              <a:r>
                <a:rPr lang="it-IT" sz="1600" dirty="0" smtClean="0">
                  <a:solidFill>
                    <a:schemeClr val="tx2"/>
                  </a:solidFill>
                </a:rPr>
                <a:t>Service Bus</a:t>
              </a:r>
              <a:endParaRPr lang="it-IT" sz="1600" dirty="0" smtClean="0">
                <a:solidFill>
                  <a:schemeClr val="tx2"/>
                </a:solidFill>
              </a:endParaRPr>
            </a:p>
            <a:p>
              <a:r>
                <a:rPr lang="it-IT" sz="1400" b="1" dirty="0" smtClean="0"/>
                <a:t>Queue</a:t>
              </a:r>
              <a:r>
                <a:rPr lang="it-IT" sz="1400" dirty="0" smtClean="0"/>
                <a:t> and </a:t>
              </a:r>
              <a:r>
                <a:rPr lang="it-IT" sz="1400" b="1" dirty="0" smtClean="0"/>
                <a:t>topics</a:t>
              </a:r>
              <a:endParaRPr lang="it-IT" sz="1200" b="1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400064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Stream analytics</a:t>
            </a:r>
            <a:endParaRPr lang="it-IT" dirty="0"/>
          </a:p>
        </p:txBody>
      </p:sp>
      <p:sp>
        <p:nvSpPr>
          <p:cNvPr id="5" name="Rectangle 4"/>
          <p:cNvSpPr/>
          <p:nvPr/>
        </p:nvSpPr>
        <p:spPr>
          <a:xfrm>
            <a:off x="264318" y="963603"/>
            <a:ext cx="86082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Segoe UI" panose="020B0502040204020203" pitchFamily="34" charset="0"/>
              </a:rPr>
              <a:t>Azure Stream Analytics is an event-processing engine that allows you to </a:t>
            </a:r>
            <a:r>
              <a:rPr lang="en-US" sz="1600" dirty="0">
                <a:solidFill>
                  <a:srgbClr val="000000"/>
                </a:solidFill>
              </a:rPr>
              <a:t>examine</a:t>
            </a:r>
            <a:r>
              <a:rPr lang="en-US" sz="1600" dirty="0">
                <a:solidFill>
                  <a:srgbClr val="000000"/>
                </a:solidFill>
                <a:latin typeface="Segoe UI" panose="020B0502040204020203" pitchFamily="34" charset="0"/>
              </a:rPr>
              <a:t> high volumes of data </a:t>
            </a:r>
            <a:r>
              <a:rPr lang="en-US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streaming from various sources.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It </a:t>
            </a:r>
            <a:r>
              <a:rPr lang="en-US" sz="1600" dirty="0">
                <a:solidFill>
                  <a:srgbClr val="000000"/>
                </a:solidFill>
                <a:latin typeface="Segoe UI" panose="020B0502040204020203" pitchFamily="34" charset="0"/>
              </a:rPr>
              <a:t>also supports extracting information from data streams, identifying patterns, and </a:t>
            </a:r>
            <a:r>
              <a:rPr lang="en-US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relationships to </a:t>
            </a:r>
            <a:r>
              <a:rPr lang="en-US" sz="1600" dirty="0">
                <a:solidFill>
                  <a:srgbClr val="000000"/>
                </a:solidFill>
                <a:latin typeface="Segoe UI" panose="020B0502040204020203" pitchFamily="34" charset="0"/>
              </a:rPr>
              <a:t>trigger </a:t>
            </a:r>
            <a:r>
              <a:rPr lang="en-US" sz="1600" dirty="0" smtClean="0">
                <a:solidFill>
                  <a:srgbClr val="000000"/>
                </a:solidFill>
                <a:latin typeface="Segoe UI" panose="020B0502040204020203" pitchFamily="34" charset="0"/>
              </a:rPr>
              <a:t>actions.</a:t>
            </a:r>
            <a:endParaRPr lang="it-IT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8" y="2112258"/>
            <a:ext cx="5868627" cy="280266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565106" y="2564607"/>
            <a:ext cx="2214563" cy="2012956"/>
            <a:chOff x="6565106" y="2564607"/>
            <a:chExt cx="2214563" cy="2012956"/>
          </a:xfrm>
        </p:grpSpPr>
        <p:sp>
          <p:nvSpPr>
            <p:cNvPr id="8" name="Rectangle 7"/>
            <p:cNvSpPr/>
            <p:nvPr/>
          </p:nvSpPr>
          <p:spPr>
            <a:xfrm>
              <a:off x="6700838" y="3192568"/>
              <a:ext cx="1964531" cy="138499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SELECT</a:t>
              </a:r>
              <a:endParaRPr 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sz="1400" dirty="0">
                  <a:solidFill>
                    <a:srgbClr val="008080"/>
                  </a:solidFill>
                  <a:latin typeface="Consolas" panose="020B0609020204030204" pitchFamily="49" charset="0"/>
                </a:rPr>
                <a:t>*</a:t>
              </a:r>
              <a:endParaRPr 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INTO</a:t>
              </a:r>
              <a:endParaRPr 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[</a:t>
              </a:r>
              <a:r>
                <a:rPr lang="en-US" sz="14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YourOutputAlias</a:t>
              </a:r>
              <a:r>
                <a:rPr 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]</a:t>
              </a: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FROM</a:t>
              </a:r>
              <a:endParaRPr 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[</a:t>
              </a:r>
              <a:r>
                <a:rPr lang="en-US" sz="14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YourInputAlias</a:t>
              </a:r>
              <a:r>
                <a:rPr 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]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565106" y="2564607"/>
              <a:ext cx="22145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400" dirty="0" smtClean="0"/>
                <a:t>It works with an SQL-like query</a:t>
              </a:r>
              <a:endParaRPr lang="it-IT" sz="1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973971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storage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2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8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uster Reply PRESENTATION WHITE 16.9">
  <a:themeElements>
    <a:clrScheme name="Impostazioni personalizzate 161">
      <a:dk1>
        <a:srgbClr val="FFFFFF"/>
      </a:dk1>
      <a:lt1>
        <a:srgbClr val="000000"/>
      </a:lt1>
      <a:dk2>
        <a:srgbClr val="053238"/>
      </a:dk2>
      <a:lt2>
        <a:srgbClr val="FA7A04"/>
      </a:lt2>
      <a:accent1>
        <a:srgbClr val="FFC100"/>
      </a:accent1>
      <a:accent2>
        <a:srgbClr val="FA7A04"/>
      </a:accent2>
      <a:accent3>
        <a:srgbClr val="F84901"/>
      </a:accent3>
      <a:accent4>
        <a:srgbClr val="DE0C48"/>
      </a:accent4>
      <a:accent5>
        <a:srgbClr val="BD0196"/>
      </a:accent5>
      <a:accent6>
        <a:srgbClr val="940758"/>
      </a:accent6>
      <a:hlink>
        <a:srgbClr val="16A8BC"/>
      </a:hlink>
      <a:folHlink>
        <a:srgbClr val="138080"/>
      </a:folHlink>
    </a:clrScheme>
    <a:fontScheme name="Office classico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097ED64C-1469-4E9B-A6EE-E169F18D7DB3}" vid="{B73C506B-0DF6-4CFA-9B1D-8AAF7C79760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Cluster Reply PRESENTATION WHITE 16.9</Template>
  <TotalTime>940</TotalTime>
  <Words>1018</Words>
  <Application>Microsoft Office PowerPoint</Application>
  <PresentationFormat>On-screen Show (16:9)</PresentationFormat>
  <Paragraphs>174</Paragraphs>
  <Slides>24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 Black</vt:lpstr>
      <vt:lpstr>Calibri</vt:lpstr>
      <vt:lpstr>Consolas</vt:lpstr>
      <vt:lpstr>Segoe UI</vt:lpstr>
      <vt:lpstr>Wingdings</vt:lpstr>
      <vt:lpstr>Cluster Reply PRESENTATION WHITE 16.9</vt:lpstr>
      <vt:lpstr>Azure iot hub</vt:lpstr>
      <vt:lpstr>Meeting agenda</vt:lpstr>
      <vt:lpstr>Labcamp objectives</vt:lpstr>
      <vt:lpstr>NEW GENERATION TELEMATICS IN CNHI</vt:lpstr>
      <vt:lpstr>Iot on azure</vt:lpstr>
      <vt:lpstr>Azure services for iot</vt:lpstr>
      <vt:lpstr>Stream analytics</vt:lpstr>
      <vt:lpstr>Azure storage</vt:lpstr>
      <vt:lpstr>Web apps</vt:lpstr>
      <vt:lpstr>Power bi</vt:lpstr>
      <vt:lpstr>Queue</vt:lpstr>
      <vt:lpstr>Event hub</vt:lpstr>
      <vt:lpstr>Iot hub endpoints</vt:lpstr>
      <vt:lpstr>Sample iot app</vt:lpstr>
      <vt:lpstr>Device application</vt:lpstr>
      <vt:lpstr>PowerPoint Presentation</vt:lpstr>
      <vt:lpstr>PowerPoint Presentation</vt:lpstr>
      <vt:lpstr>Hands-on checklist</vt:lpstr>
      <vt:lpstr>Break &amp; Team building</vt:lpstr>
      <vt:lpstr>PowerPoint Presentation</vt:lpstr>
      <vt:lpstr>device 2 cloud messages</vt:lpstr>
      <vt:lpstr>PowerPoint Presentation</vt:lpstr>
      <vt:lpstr>Q&amp;A</vt:lpstr>
      <vt:lpstr>PowerPoint Presentation</vt:lpstr>
    </vt:vector>
  </TitlesOfParts>
  <Manager/>
  <Company>Reply.96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iot hub</dc:title>
  <dc:subject/>
  <dc:creator>Aldrigo Raffaele</dc:creator>
  <cp:keywords/>
  <dc:description/>
  <cp:lastModifiedBy>Aldrigo Raffaele</cp:lastModifiedBy>
  <cp:revision>128</cp:revision>
  <dcterms:created xsi:type="dcterms:W3CDTF">2018-08-10T10:22:36Z</dcterms:created>
  <dcterms:modified xsi:type="dcterms:W3CDTF">2018-11-21T17:00:02Z</dcterms:modified>
  <cp:category/>
</cp:coreProperties>
</file>